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320" r:id="rId2"/>
    <p:sldId id="375" r:id="rId3"/>
    <p:sldId id="336" r:id="rId4"/>
    <p:sldId id="362" r:id="rId5"/>
    <p:sldId id="358" r:id="rId6"/>
    <p:sldId id="338" r:id="rId7"/>
    <p:sldId id="383" r:id="rId8"/>
    <p:sldId id="384" r:id="rId9"/>
    <p:sldId id="363" r:id="rId10"/>
    <p:sldId id="364" r:id="rId11"/>
    <p:sldId id="366" r:id="rId12"/>
    <p:sldId id="391" r:id="rId13"/>
    <p:sldId id="345" r:id="rId14"/>
    <p:sldId id="376" r:id="rId15"/>
    <p:sldId id="386" r:id="rId16"/>
    <p:sldId id="377" r:id="rId17"/>
    <p:sldId id="389" r:id="rId18"/>
    <p:sldId id="387" r:id="rId19"/>
    <p:sldId id="381" r:id="rId20"/>
    <p:sldId id="371" r:id="rId21"/>
    <p:sldId id="382" r:id="rId22"/>
    <p:sldId id="370" r:id="rId23"/>
    <p:sldId id="372" r:id="rId24"/>
    <p:sldId id="373" r:id="rId25"/>
    <p:sldId id="374" r:id="rId26"/>
    <p:sldId id="347" r:id="rId27"/>
    <p:sldId id="348" r:id="rId28"/>
    <p:sldId id="356" r:id="rId29"/>
    <p:sldId id="349" r:id="rId30"/>
    <p:sldId id="357" r:id="rId31"/>
    <p:sldId id="359" r:id="rId32"/>
    <p:sldId id="379" r:id="rId33"/>
    <p:sldId id="354" r:id="rId34"/>
    <p:sldId id="333" r:id="rId35"/>
  </p:sldIdLst>
  <p:sldSz cx="9144000" cy="6858000" type="screen4x3"/>
  <p:notesSz cx="6881813" cy="92964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9" autoAdjust="0"/>
    <p:restoredTop sz="94468" autoAdjust="0"/>
  </p:normalViewPr>
  <p:slideViewPr>
    <p:cSldViewPr>
      <p:cViewPr varScale="1">
        <p:scale>
          <a:sx n="106" d="100"/>
          <a:sy n="106" d="100"/>
        </p:scale>
        <p:origin x="9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5/28/2013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5/28/2013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harpfundamentals.telerik.com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gcoder.com/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://telerikaca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forums.academy.telerik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goo.gl/cf3b5" TargetMode="External"/><Relationship Id="rId7" Type="http://schemas.openxmlformats.org/officeDocument/2006/relationships/image" Target="../media/image40.jpeg"/><Relationship Id="rId2" Type="http://schemas.openxmlformats.org/officeDocument/2006/relationships/hyperlink" Target="http://algo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s://www.google.bg/search?q=%22Introduction+to+Algorithms,+Third+Edition%22,+Cormen,+Leiserson,+Rivest,+Stein,+filetype:pdf" TargetMode="External"/><Relationship Id="rId4" Type="http://schemas.openxmlformats.org/officeDocument/2006/relationships/hyperlink" Target="http://www.programirane.org/" TargetMode="External"/><Relationship Id="rId9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csharp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data-structures-algorithm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lerikacademy.com/Courses/Courses/Details/89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forums.academy.teler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hyperlink" Target="http://www.facebook.com/SpaceAppsChallenge2013Sofi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2.png"/><Relationship Id="rId7" Type="http://schemas.openxmlformats.org/officeDocument/2006/relationships/image" Target="../media/image8.pn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sharpfundamentals.telerik.com/" TargetMode="External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academy/majors/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://academy.telerik.com/academy/success-sto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Data Structures</a:t>
            </a:r>
            <a:br>
              <a:rPr lang="en-US" dirty="0" smtClean="0"/>
            </a:br>
            <a:r>
              <a:rPr lang="en-US" dirty="0" smtClean="0"/>
              <a:t>and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Evaluation, Exams, Resources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513170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96" y="407513"/>
            <a:ext cx="1227557" cy="1170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572001"/>
            <a:ext cx="346135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420" y="407513"/>
            <a:ext cx="1159470" cy="1170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407513"/>
            <a:ext cx="1913421" cy="1170459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978" y="4571758"/>
            <a:ext cx="1820822" cy="114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Trainers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 smtClean="0"/>
              <a:t>Students from the academy</a:t>
            </a:r>
          </a:p>
          <a:p>
            <a:pPr lvl="1"/>
            <a:r>
              <a:rPr lang="en-US" noProof="1" smtClean="0"/>
              <a:t>Ivaylo Kenov</a:t>
            </a:r>
          </a:p>
          <a:p>
            <a:pPr lvl="1"/>
            <a:r>
              <a:rPr lang="en-US" noProof="1" smtClean="0"/>
              <a:t>Penka Borukova</a:t>
            </a:r>
          </a:p>
          <a:p>
            <a:pPr lvl="1"/>
            <a:r>
              <a:rPr lang="en-US" noProof="1" smtClean="0"/>
              <a:t>Evlogi Hristov</a:t>
            </a:r>
          </a:p>
          <a:p>
            <a:pPr lvl="1"/>
            <a:r>
              <a:rPr lang="en-US" dirty="0" smtClean="0"/>
              <a:t>Maybe few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://www.poconohealthsystem.org/upload/images/Foundation/we%20heart%20volunteers%20web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9600" y="3505200"/>
            <a:ext cx="4043082" cy="2667000"/>
          </a:xfrm>
          <a:prstGeom prst="roundRect">
            <a:avLst>
              <a:gd name="adj" fmla="val 19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3557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4916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20975499">
            <a:off x="7311169" y="1747723"/>
            <a:ext cx="10278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noProof="1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Data</a:t>
            </a:r>
          </a:p>
          <a:p>
            <a:pPr algn="ctr"/>
            <a:r>
              <a:rPr lang="en-US" sz="2600" b="1" noProof="1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Strucs</a:t>
            </a:r>
            <a:endParaRPr lang="en-US" sz="2600" b="1" noProof="1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21306533">
            <a:off x="5699679" y="2496042"/>
            <a:ext cx="12025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noProof="1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Algo-</a:t>
            </a:r>
          </a:p>
          <a:p>
            <a:pPr algn="ctr"/>
            <a:r>
              <a:rPr lang="en-US" sz="2800" b="1" noProof="1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rithms</a:t>
            </a:r>
            <a:endParaRPr lang="en-US" sz="2000" b="1" noProof="1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367213">
            <a:off x="4552205" y="4119113"/>
            <a:ext cx="1558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b="1" noProof="1" smtClean="0">
                <a:ln w="18000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Exams!</a:t>
            </a:r>
            <a:endParaRPr lang="en-US" sz="3400" b="1" noProof="1">
              <a:ln w="18000">
                <a:solidFill>
                  <a:schemeClr val="accent5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0496"/>
            <a:ext cx="7086600" cy="1029508"/>
          </a:xfrm>
        </p:spPr>
        <p:txBody>
          <a:bodyPr/>
          <a:lstStyle/>
          <a:p>
            <a:r>
              <a:rPr lang="en-US" dirty="0" smtClean="0"/>
              <a:t>Data Structures &amp;</a:t>
            </a:r>
            <a:br>
              <a:rPr lang="en-US" dirty="0" smtClean="0"/>
            </a:br>
            <a:r>
              <a:rPr lang="en-US" dirty="0" smtClean="0"/>
              <a:t>Algorithms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62404"/>
            <a:ext cx="8686800" cy="544319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Magazine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contest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14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45071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06324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/ Excellence / Fail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Criteria for pass / pass with excellence / fail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excellence</a:t>
            </a:r>
          </a:p>
          <a:p>
            <a:pPr lvl="2"/>
            <a:r>
              <a:rPr lang="en-US" dirty="0" smtClean="0"/>
              <a:t>Very high exam results</a:t>
            </a:r>
          </a:p>
          <a:p>
            <a:pPr marL="649288" lvl="2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  or</a:t>
            </a:r>
            <a:endParaRPr lang="en-US" dirty="0" smtClean="0"/>
          </a:p>
          <a:p>
            <a:pPr lvl="2"/>
            <a:r>
              <a:rPr lang="en-US" dirty="0" smtClean="0"/>
              <a:t>High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</a:t>
            </a:r>
          </a:p>
          <a:p>
            <a:pPr lvl="2"/>
            <a:r>
              <a:rPr lang="en-US" dirty="0" smtClean="0"/>
              <a:t>Average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</a:t>
            </a:r>
          </a:p>
          <a:p>
            <a:pPr lvl="2"/>
            <a:r>
              <a:rPr lang="en-US" dirty="0" smtClean="0"/>
              <a:t>Low total results or low exam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190999"/>
            <a:ext cx="1219200" cy="12192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905000"/>
            <a:ext cx="2019300" cy="2019300"/>
          </a:xfrm>
          <a:prstGeom prst="rect">
            <a:avLst/>
          </a:prstGeom>
          <a:noFill/>
          <a:effectLst>
            <a:glow rad="2667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34000"/>
            <a:ext cx="1143000" cy="1143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practical problems 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 smtClean="0">
                <a:cs typeface="Consolas" panose="020B0609020204030204" pitchFamily="49" charset="0"/>
              </a:rPr>
              <a:t> hours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Real-time feedback @ </a:t>
            </a:r>
            <a:r>
              <a:rPr lang="en-US" noProof="1" smtClean="0">
                <a:cs typeface="Consolas" panose="020B0609020204030204" pitchFamily="49" charset="0"/>
              </a:rPr>
              <a:t>BGCoder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170" name="Picture 2" descr="http://interactivevideoeditor.googlecode.com/svn-history/r3/trunk/XInteractiveVideoEditor/src/assets/quiz/ex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660" y="1219200"/>
            <a:ext cx="1645722" cy="16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nakov.com/wp-content/uploads/2011/12/image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590" y="2572000"/>
            <a:ext cx="5022644" cy="3793775"/>
          </a:xfrm>
          <a:prstGeom prst="roundRect">
            <a:avLst>
              <a:gd name="adj" fmla="val 10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akov.com/wp-content/uploads/2013/02/IMG_766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805549"/>
            <a:ext cx="3190875" cy="2400301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5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Same Email!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mtClean="0"/>
              <a:t>Please </a:t>
            </a: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 email </a:t>
            </a:r>
            <a:r>
              <a:rPr lang="en-US" dirty="0" smtClean="0"/>
              <a:t>address in: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2"/>
              </a:rPr>
              <a:t>http://telerikacademy.com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3"/>
              </a:rPr>
              <a:t>http://bgcoder.com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http://forums.academy.telerik.com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Otherwise your score could be incorrectly</a:t>
            </a:r>
            <a:r>
              <a:rPr lang="en-US" dirty="0"/>
              <a:t> </a:t>
            </a:r>
            <a:r>
              <a:rPr lang="en-US" dirty="0" smtClean="0"/>
              <a:t>calculated!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194" name="Picture 2" descr="emai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51222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mail, envelope, green, mail, newsle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49124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chtung, alert, attention, exclamation, warn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976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mage.guardian.co.uk/sys-images/Arts/Arts_/Pictures/2007/02/06/books460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381500" cy="3133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8150" y="5076039"/>
            <a:ext cx="8229600" cy="685800"/>
          </a:xfr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What's Coming Next in the Academy?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Data Structures and Algorithms Program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Trainers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Exams and Evaluation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Practical Exam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Recommended </a:t>
            </a:r>
            <a:r>
              <a:rPr lang="en-US" dirty="0"/>
              <a:t>Books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Resources for the Course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Champions from High-Quality Code</a:t>
            </a:r>
            <a:br>
              <a:rPr lang="en-US" dirty="0" smtClean="0"/>
            </a:br>
            <a:r>
              <a:rPr lang="en-US" dirty="0" smtClean="0"/>
              <a:t>and JavaScript Part II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692" y="2533400"/>
            <a:ext cx="2737908" cy="269118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247900"/>
            <a:ext cx="66294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4419600"/>
            <a:ext cx="8458200" cy="19812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Structures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16-19</a:t>
            </a:r>
          </a:p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Algorithms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 chapters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23-26 (partially)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sym typeface="Wingdings" pitchFamily="2" charset="2"/>
            </a:endParaRPr>
          </a:p>
        </p:txBody>
      </p:sp>
      <p:pic>
        <p:nvPicPr>
          <p:cNvPr id="8" name="Picture 2" descr="Intro Csharp book si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9" y="1385458"/>
            <a:ext cx="1809698" cy="2565148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219200"/>
            <a:ext cx="6781800" cy="54102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tabLst/>
            </a:pPr>
            <a:r>
              <a:rPr lang="en-US" dirty="0" smtClean="0"/>
              <a:t>Telerik </a:t>
            </a:r>
            <a:r>
              <a:rPr lang="en-US" noProof="1" smtClean="0"/>
              <a:t>Algo </a:t>
            </a:r>
            <a:r>
              <a:rPr lang="en-US" dirty="0" smtClean="0"/>
              <a:t>Academy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tabLst/>
            </a:pPr>
            <a:r>
              <a:rPr lang="en-US" dirty="0" smtClean="0">
                <a:hlinkClick r:id="rId2"/>
              </a:rPr>
              <a:t>algoacademy.telerik.com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3600"/>
              </a:spcBef>
              <a:buNone/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Algorithms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noProof="1" smtClean="0"/>
              <a:t>Cormen</a:t>
            </a:r>
            <a:r>
              <a:rPr lang="en-US" noProof="1" smtClean="0"/>
              <a:t>, Leiserson, Rivest, and </a:t>
            </a:r>
            <a:r>
              <a:rPr lang="en-US" noProof="1" smtClean="0"/>
              <a:t>Stein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9780262033848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goo.gl/cf3b5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= ++Algorithms;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noProof="1" smtClean="0"/>
              <a:t>Preslav Nakov, Panayot Dobrikov</a:t>
            </a:r>
            <a:r>
              <a:rPr lang="en-US" dirty="0" smtClean="0"/>
              <a:t>, </a:t>
            </a:r>
            <a:r>
              <a:rPr lang="en-US" dirty="0"/>
              <a:t>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954-8905-06-X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hlinkClick r:id="rId4"/>
              </a:rPr>
              <a:t>www.programirane.org</a:t>
            </a:r>
            <a:endParaRPr lang="en-US" dirty="0" smtClean="0"/>
          </a:p>
          <a:p>
            <a:pPr marL="0" lvl="0" indent="0">
              <a:lnSpc>
                <a:spcPct val="100000"/>
              </a:lnSpc>
              <a:buNone/>
              <a:tabLst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074" name="Picture 2" descr="http://www.vafaeijahan.com/en/wp-content/uploads/2012/03/Book-Jeld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974" y="2866459"/>
            <a:ext cx="1305426" cy="147637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fbcdn-sphotos-g-a.akamaihd.net/hphotos-ak-ash3/556633_148761318582721_1538663941_n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974" y="1108468"/>
            <a:ext cx="1305425" cy="142944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974" y="4923859"/>
            <a:ext cx="1305425" cy="1556468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sphotos-b.ak.fbcdn.net/hphotos-ak-ash4/409571_10150617374655070_445467442_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32329"/>
            <a:ext cx="1752600" cy="233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DS&amp;A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77965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forums.academy.telerik.com/csharp-fundamentals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3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http://academy.telerik.com/student-courses/programming/data-structures-algorithms/</a:t>
            </a:r>
            <a:r>
              <a:rPr lang="en-US" sz="23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2524" y="33997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telerikacademy.com/Courses/Courses/Details/89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685800"/>
          </a:xfrm>
        </p:spPr>
        <p:txBody>
          <a:bodyPr/>
          <a:lstStyle/>
          <a:p>
            <a:r>
              <a:rPr lang="en-US" dirty="0" smtClean="0"/>
              <a:t>Champions from the Exams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High-Quality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– Alexander Trifonov</a:t>
            </a:r>
          </a:p>
          <a:p>
            <a:r>
              <a:rPr lang="en-US" noProof="1" smtClean="0"/>
              <a:t>#2 – Vladislav Karamfilov</a:t>
            </a:r>
          </a:p>
          <a:p>
            <a:r>
              <a:rPr lang="en-US" noProof="1" smtClean="0"/>
              <a:t>#3 – Teodor Kurtev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8300" y="3393375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961" y="3657600"/>
            <a:ext cx="358403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JavaScript Part 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– Victor Alexiev</a:t>
            </a:r>
          </a:p>
          <a:p>
            <a:r>
              <a:rPr lang="en-US" noProof="1" smtClean="0"/>
              <a:t>#2 – Teodor Kurtev</a:t>
            </a:r>
          </a:p>
          <a:p>
            <a:r>
              <a:rPr lang="en-US" noProof="1" smtClean="0"/>
              <a:t>#3 – </a:t>
            </a:r>
            <a:r>
              <a:rPr lang="en-US" noProof="1"/>
              <a:t>Ivaylo Kenov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286125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2" descr="application, javascript, x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91324">
            <a:off x="1451851" y="3697552"/>
            <a:ext cx="2351224" cy="235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s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325088"/>
            <a:ext cx="1441862" cy="144186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Quality Code: Victor Alexiev</a:t>
            </a:r>
          </a:p>
          <a:p>
            <a:r>
              <a:rPr lang="en-US" noProof="1" smtClean="0"/>
              <a:t>JavaScript II: </a:t>
            </a:r>
            <a:r>
              <a:rPr lang="en-US" noProof="1"/>
              <a:t>Victor Alexiev</a:t>
            </a:r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1066800"/>
            <a:ext cx="7162800" cy="1447800"/>
          </a:xfrm>
        </p:spPr>
        <p:txBody>
          <a:bodyPr/>
          <a:lstStyle/>
          <a:p>
            <a:r>
              <a:rPr lang="en-US" dirty="0" smtClean="0"/>
              <a:t>Data Structures</a:t>
            </a:r>
            <a:br>
              <a:rPr lang="en-US" dirty="0" smtClean="0"/>
            </a:br>
            <a:r>
              <a:rPr lang="en-US" dirty="0" smtClean="0"/>
              <a:t>&amp; Algorithms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00200" y="2707480"/>
            <a:ext cx="5943600" cy="1026320"/>
          </a:xfrm>
        </p:spPr>
        <p:txBody>
          <a:bodyPr/>
          <a:lstStyle/>
          <a:p>
            <a:r>
              <a:rPr lang="en-US" dirty="0" smtClean="0"/>
              <a:t>The Next Module in the Software Academy (The Programming Track)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191000"/>
            <a:ext cx="2438400" cy="18288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37007">
            <a:off x="506542" y="4412151"/>
            <a:ext cx="2251666" cy="1377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760">
            <a:off x="6437841" y="4505922"/>
            <a:ext cx="2104224" cy="13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36028"/>
          </a:xfrm>
        </p:spPr>
        <p:txBody>
          <a:bodyPr/>
          <a:lstStyle/>
          <a:p>
            <a:r>
              <a:rPr lang="en-US" noProof="1" smtClean="0"/>
              <a:t># 1 – Teodor Kurtev</a:t>
            </a:r>
            <a:endParaRPr lang="en-US" noProof="1"/>
          </a:p>
        </p:txBody>
      </p:sp>
      <p:pic>
        <p:nvPicPr>
          <p:cNvPr id="1026" name="Picture 2" descr="http://s3.amazonaws.com/woothumbs/forums.academy.telerik.com.ip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65522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30</a:t>
            </a:fld>
            <a:endParaRPr lang="en-US" dirty="0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657600"/>
            <a:ext cx="3829057" cy="2596638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3464889" cy="3757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228600" y="1143000"/>
            <a:ext cx="8686800" cy="5312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NASA Space Apps Challenge and PC Magazine Programming Contest – Round #3 &amp; #4</a:t>
            </a:r>
          </a:p>
          <a:p>
            <a:pPr lvl="1"/>
            <a:r>
              <a:rPr lang="en-US" noProof="1" smtClean="0"/>
              <a:t>#1 – </a:t>
            </a:r>
            <a:r>
              <a:rPr lang="en-US" noProof="1"/>
              <a:t>Antony	Jekov</a:t>
            </a:r>
          </a:p>
          <a:p>
            <a:pPr lvl="1"/>
            <a:r>
              <a:rPr lang="en-US" noProof="1" smtClean="0"/>
              <a:t>#2 – </a:t>
            </a:r>
            <a:r>
              <a:rPr lang="en-US" noProof="1"/>
              <a:t>Ralitsa	Nikiforova</a:t>
            </a:r>
          </a:p>
          <a:p>
            <a:pPr lvl="1"/>
            <a:r>
              <a:rPr lang="en-US" noProof="1" smtClean="0"/>
              <a:t>#3 – Kaloyan Borislavov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31</a:t>
            </a:fld>
            <a:endParaRPr lang="en-US" dirty="0"/>
          </a:p>
        </p:txBody>
      </p:sp>
      <p:pic>
        <p:nvPicPr>
          <p:cNvPr id="5122" name="Picture 2" descr="https://fbcdn-sphotos-d-a.akamaihd.net/hphotos-ak-prn1/545553_426753727386477_1706045593_n.jp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492957"/>
            <a:ext cx="2438400" cy="34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81000" y="6172200"/>
            <a:ext cx="8382000" cy="359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</a:t>
            </a:r>
            <a:r>
              <a:rPr lang="en-US" sz="1600" noProof="1" smtClean="0"/>
              <a:t>at </a:t>
            </a:r>
            <a:r>
              <a:rPr lang="en-US" sz="1600" noProof="1" smtClean="0">
                <a:hlinkClick r:id="rId4"/>
              </a:rPr>
              <a:t>www.facebook.com/SpaceAppsChallenge2013Sofia</a:t>
            </a:r>
            <a:r>
              <a:rPr lang="en-US" sz="1600" noProof="1" smtClean="0"/>
              <a:t>, </a:t>
            </a:r>
            <a:r>
              <a:rPr lang="en-US" sz="1600" noProof="1">
                <a:solidFill>
                  <a:srgbClr val="EBFFC2"/>
                </a:solidFill>
                <a:effectLst/>
                <a:latin typeface="Corbel" pitchFamily="34" charset="0"/>
                <a:hlinkClick r:id="rId2"/>
              </a:rPr>
              <a:t>konkurs.pcmagbg.net</a:t>
            </a:r>
            <a:endParaRPr lang="en-US" noProof="1"/>
          </a:p>
        </p:txBody>
      </p:sp>
      <p:pic>
        <p:nvPicPr>
          <p:cNvPr id="3" name="Picture 2" descr="https://fbcdn-sphotos-d-a.akamaihd.net/hphotos-ak-frc1/419579_329911083793694_185984541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95800"/>
            <a:ext cx="1452748" cy="14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fbcdn-sphotos-d-a.akamaihd.net/hphotos-ak-snc6/774076_326442764140526_1046272571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63" y="4495800"/>
            <a:ext cx="3928896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Absolute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 champion </a:t>
            </a:r>
            <a:r>
              <a:rPr lang="en-US" dirty="0" smtClean="0"/>
              <a:t>of the</a:t>
            </a:r>
            <a:br>
              <a:rPr lang="en-US" dirty="0" smtClean="0"/>
            </a:br>
            <a:r>
              <a:rPr lang="en-US" dirty="0" smtClean="0"/>
              <a:t>High-Quality Code and JavaScript Part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:</a:t>
            </a:r>
          </a:p>
          <a:p>
            <a:pPr lvl="1">
              <a:spcBef>
                <a:spcPts val="2400"/>
              </a:spcBef>
            </a:pPr>
            <a:r>
              <a:rPr lang="en-US" sz="2800" noProof="1" smtClean="0"/>
              <a:t># </a:t>
            </a:r>
            <a:r>
              <a:rPr lang="en-US" sz="2800" noProof="1"/>
              <a:t>1 – </a:t>
            </a:r>
            <a:r>
              <a:rPr lang="en-US" noProof="1" smtClean="0"/>
              <a:t>Alexander Trifonov</a:t>
            </a:r>
            <a:endParaRPr lang="en-US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028" name="Picture 4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942296"/>
            <a:ext cx="1972604" cy="1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ialpsds.com/images/thumbs/Gold-Cup-Trophy-psd556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4774" y="3639414"/>
            <a:ext cx="2045226" cy="25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Data Structures</a:t>
            </a:r>
            <a:br>
              <a:rPr lang="en-US" dirty="0"/>
            </a:br>
            <a:r>
              <a:rPr lang="en-US" dirty="0"/>
              <a:t>and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1626" y="638871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442386" y="3180790"/>
            <a:ext cx="1035522" cy="103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1547">
            <a:off x="5034390" y="1562986"/>
            <a:ext cx="1227557" cy="1170374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6005">
            <a:off x="1065783" y="887954"/>
            <a:ext cx="2884258" cy="1587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126">
            <a:off x="7441880" y="3042339"/>
            <a:ext cx="1300196" cy="1312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5613">
            <a:off x="4158250" y="4306655"/>
            <a:ext cx="2649129" cy="16204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5425">
            <a:off x="723900" y="4717912"/>
            <a:ext cx="2209800" cy="13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Structures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Algorithms (DS&amp;A)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Continuation of High-Quality Code course</a:t>
            </a:r>
          </a:p>
          <a:p>
            <a:pPr lvl="1"/>
            <a:r>
              <a:rPr lang="en-US" dirty="0" smtClean="0"/>
              <a:t>Data structures (lists, trees, hash-tables, graphs), complexity, algorithms (recursion, combinatorics, dynamic programming, graphs)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2 times a week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/>
              <a:t>Practical exam (@ </a:t>
            </a:r>
            <a:r>
              <a:rPr lang="en-US" noProof="1" smtClean="0"/>
              <a:t>BGCoder</a:t>
            </a:r>
            <a:r>
              <a:rPr lang="en-US" dirty="0" smtClean="0"/>
              <a:t>)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503" y="4267200"/>
            <a:ext cx="2011370" cy="208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669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16764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3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3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3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4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4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4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15000" y="4327791"/>
            <a:ext cx="2924300" cy="214920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68" t="-1594" r="-1546" b="-1308"/>
          <a:stretch/>
        </p:blipFill>
        <p:spPr>
          <a:xfrm>
            <a:off x="403760" y="1653540"/>
            <a:ext cx="4701640" cy="4861560"/>
          </a:xfrm>
          <a:prstGeom prst="roundRect">
            <a:avLst>
              <a:gd name="adj" fmla="val 441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7604" y="1011214"/>
            <a:ext cx="8028792" cy="1447800"/>
          </a:xfrm>
        </p:spPr>
        <p:txBody>
          <a:bodyPr/>
          <a:lstStyle/>
          <a:p>
            <a:r>
              <a:rPr lang="en-US" dirty="0"/>
              <a:t>Data Structures and </a:t>
            </a:r>
            <a:r>
              <a:rPr lang="en-US" dirty="0" smtClean="0"/>
              <a:t>Algorithms 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631280"/>
            <a:ext cx="60960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2590800" cy="2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3603" y="3591296"/>
            <a:ext cx="1932793" cy="19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324100"/>
            <a:ext cx="2407722" cy="240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 smtClean="0"/>
              <a:t>Course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2800" dirty="0" smtClean="0"/>
              <a:t> of Data Structures, ADT and Algorithms. Algorithm Complexity.</a:t>
            </a:r>
            <a:br>
              <a:rPr lang="en-US" sz="2800" dirty="0" smtClean="0"/>
            </a:br>
            <a:r>
              <a:rPr lang="en-US" sz="2800" dirty="0" smtClean="0"/>
              <a:t>Linear Data Structures: List, Queue, Stack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 smtClean="0"/>
              <a:t>Trees, Tree-Like Structures, Balanced Search Trees. Tree Traversals: BFS and DFS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 smtClean="0"/>
              <a:t>Dictionaries</a:t>
            </a:r>
            <a:r>
              <a:rPr lang="en-US" sz="2800" dirty="0"/>
              <a:t>, Hash Tables and </a:t>
            </a:r>
            <a:r>
              <a:rPr lang="en-US" sz="2800" dirty="0" smtClean="0"/>
              <a:t>Sets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 smtClean="0"/>
              <a:t>Advanced Data Structures. Wintellect Power Collections. Bag, Multi-Dictionary, Priority Queue.</a:t>
            </a:r>
            <a:br>
              <a:rPr lang="en-US" sz="2800" dirty="0" smtClean="0"/>
            </a:br>
            <a:r>
              <a:rPr lang="en-US" sz="2800" dirty="0" smtClean="0"/>
              <a:t>Data </a:t>
            </a:r>
            <a:r>
              <a:rPr lang="en-US" sz="2800" dirty="0"/>
              <a:t>Structure Efficiency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/>
              <a:t>Sorting </a:t>
            </a:r>
            <a:r>
              <a:rPr lang="en-US" sz="2800" dirty="0"/>
              <a:t>and Searching </a:t>
            </a:r>
            <a:r>
              <a:rPr lang="en-US" sz="2800" dirty="0" smtClean="0"/>
              <a:t>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sz="2800" dirty="0"/>
              <a:t>Recursion and Combinatorial </a:t>
            </a:r>
            <a:r>
              <a:rPr lang="en-US" sz="2800" dirty="0" smtClean="0"/>
              <a:t>Algorithms. Generating Variations, Permutations, Combinations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sz="2800" dirty="0"/>
              <a:t>Dynamic </a:t>
            </a:r>
            <a:r>
              <a:rPr lang="en-US" sz="2800" dirty="0" smtClean="0"/>
              <a:t>Programming. Divide-and-Conquer. Classical Dynamic Programming Problems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sz="2800" dirty="0" smtClean="0"/>
              <a:t>Graphs, Representation </a:t>
            </a:r>
            <a:r>
              <a:rPr lang="en-US" sz="2800" dirty="0"/>
              <a:t>and </a:t>
            </a:r>
            <a:r>
              <a:rPr lang="en-US" sz="2800" dirty="0" smtClean="0"/>
              <a:t>Basic Graph Algorithms (Shortest Paths, Minimal Spanning Tree).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Other </a:t>
            </a:r>
            <a:r>
              <a:rPr lang="en-US" sz="2800" dirty="0" smtClean="0"/>
              <a:t>Algorithms (Greedy, Geometry, Randomized)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sz="2800" dirty="0" smtClean="0"/>
              <a:t>Problem </a:t>
            </a:r>
            <a:r>
              <a:rPr lang="en-US" sz="2800" dirty="0"/>
              <a:t>Solving Methodology.</a:t>
            </a:r>
            <a:br>
              <a:rPr lang="en-US" sz="2800" dirty="0"/>
            </a:br>
            <a:r>
              <a:rPr lang="en-US" sz="2800" dirty="0"/>
              <a:t>Exam Preparation</a:t>
            </a:r>
            <a:endParaRPr lang="en-US" sz="2800" dirty="0" smtClean="0"/>
          </a:p>
          <a:p>
            <a:pPr marL="514350" lvl="0" indent="-514350">
              <a:lnSpc>
                <a:spcPct val="110000"/>
              </a:lnSpc>
              <a:buFont typeface="+mj-lt"/>
              <a:buAutoNum type="arabicPeriod" startAt="5"/>
            </a:pPr>
            <a:endParaRPr lang="en-US" sz="2800" dirty="0" smtClean="0"/>
          </a:p>
        </p:txBody>
      </p:sp>
      <p:pic>
        <p:nvPicPr>
          <p:cNvPr id="7" name="Picture 2" descr="document, icon, scheduled, task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771900"/>
            <a:ext cx="1752599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1882</TotalTime>
  <Words>788</Words>
  <Application>Microsoft Office PowerPoint</Application>
  <PresentationFormat>On-screen Show (4:3)</PresentationFormat>
  <Paragraphs>215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Berlin Sans FB Demi</vt:lpstr>
      <vt:lpstr>Calibri</vt:lpstr>
      <vt:lpstr>Cambria</vt:lpstr>
      <vt:lpstr>Consolas</vt:lpstr>
      <vt:lpstr>Corbel</vt:lpstr>
      <vt:lpstr>Wingdings</vt:lpstr>
      <vt:lpstr>Wingdings 2</vt:lpstr>
      <vt:lpstr>Telerik Academy</vt:lpstr>
      <vt:lpstr>Data Structures and Algorithms</vt:lpstr>
      <vt:lpstr>Table of Contents</vt:lpstr>
      <vt:lpstr>Data Structures &amp; Algorithms</vt:lpstr>
      <vt:lpstr>What's Coming Next?</vt:lpstr>
      <vt:lpstr>C# Programming Track</vt:lpstr>
      <vt:lpstr>Data Structures and Algorithms Course Program</vt:lpstr>
      <vt:lpstr>The Course Program</vt:lpstr>
      <vt:lpstr>The Course Program (2)</vt:lpstr>
      <vt:lpstr>The Trainers Team</vt:lpstr>
      <vt:lpstr>Trainers Team</vt:lpstr>
      <vt:lpstr>Trainers Team (2)</vt:lpstr>
      <vt:lpstr>Volunteer Trainers</vt:lpstr>
      <vt:lpstr>Evaluation </vt:lpstr>
      <vt:lpstr>Data Structures &amp; Algorithms – Evaluation</vt:lpstr>
      <vt:lpstr>Pass / Excellence / Fail Criteria</vt:lpstr>
      <vt:lpstr>Homework Peer Reviews</vt:lpstr>
      <vt:lpstr>Practical Exam</vt:lpstr>
      <vt:lpstr>Use the Same Email!</vt:lpstr>
      <vt:lpstr>Recommended Books</vt:lpstr>
      <vt:lpstr>The C# Textbook</vt:lpstr>
      <vt:lpstr>Recommended Books</vt:lpstr>
      <vt:lpstr>Resources</vt:lpstr>
      <vt:lpstr>Course Web Site &amp; Forums</vt:lpstr>
      <vt:lpstr>Telerik Integrated Learning System (TILS)</vt:lpstr>
      <vt:lpstr>Required Software</vt:lpstr>
      <vt:lpstr>Champions from the Exams</vt:lpstr>
      <vt:lpstr>Champions: High-Quality Code</vt:lpstr>
      <vt:lpstr>Champions: JavaScript Part II</vt:lpstr>
      <vt:lpstr>Most Helping Students</vt:lpstr>
      <vt:lpstr>Most Active Students  in the Forum</vt:lpstr>
      <vt:lpstr>PC Magazine Champions</vt:lpstr>
      <vt:lpstr>The Absolute Champion</vt:lpstr>
      <vt:lpstr>Data Structures and Algorithms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- Course Intro</dc:title>
  <dc:subject>Telerik Software Academy</dc:subject>
  <dc:creator>Svetlin Nakov</dc:creator>
  <cp:keywords>data structures, algorithms, programming, C#, course, telerik software academy, free courses for developers</cp:keywords>
  <cp:lastModifiedBy>Nikolay Kostov</cp:lastModifiedBy>
  <cp:revision>594</cp:revision>
  <dcterms:created xsi:type="dcterms:W3CDTF">2007-12-08T16:03:35Z</dcterms:created>
  <dcterms:modified xsi:type="dcterms:W3CDTF">2013-05-28T10:12:22Z</dcterms:modified>
  <cp:category>computer science, computer programming, software engineering</cp:category>
</cp:coreProperties>
</file>